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4" r:id="rId12"/>
    <p:sldId id="275" r:id="rId13"/>
    <p:sldId id="269" r:id="rId14"/>
    <p:sldId id="267" r:id="rId15"/>
    <p:sldId id="268" r:id="rId16"/>
    <p:sldId id="270" r:id="rId17"/>
    <p:sldId id="272" r:id="rId18"/>
    <p:sldId id="273" r:id="rId19"/>
    <p:sldId id="276" r:id="rId20"/>
    <p:sldId id="278" r:id="rId21"/>
    <p:sldId id="279" r:id="rId22"/>
    <p:sldId id="277" r:id="rId23"/>
    <p:sldId id="280" r:id="rId24"/>
    <p:sldId id="282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0A296-7C17-4B85-8897-73AAA0F728A9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</dgm:pt>
    <dgm:pt modelId="{2B3C1CD7-82B5-4A3E-8BF6-ED5572B96836}">
      <dgm:prSet phldrT="[Text]"/>
      <dgm:spPr/>
      <dgm:t>
        <a:bodyPr/>
        <a:lstStyle/>
        <a:p>
          <a:r>
            <a:rPr lang="en-US" dirty="0" smtClean="0">
              <a:latin typeface="Korolev Light" panose="02000506000000020004" pitchFamily="50" charset="0"/>
            </a:rPr>
            <a:t>Bounty</a:t>
          </a:r>
          <a:endParaRPr lang="en-US" dirty="0">
            <a:latin typeface="Korolev Light" panose="02000506000000020004" pitchFamily="50" charset="0"/>
          </a:endParaRPr>
        </a:p>
      </dgm:t>
    </dgm:pt>
    <dgm:pt modelId="{FC6C337E-9647-4A2C-8549-7D1818681D35}" type="parTrans" cxnId="{86B9D871-96E3-47ED-8205-D14F2F1DC658}">
      <dgm:prSet/>
      <dgm:spPr/>
      <dgm:t>
        <a:bodyPr/>
        <a:lstStyle/>
        <a:p>
          <a:endParaRPr lang="en-US"/>
        </a:p>
      </dgm:t>
    </dgm:pt>
    <dgm:pt modelId="{CA3CA8AC-59BC-4AA9-8EEC-0A0C07F35E7F}" type="sibTrans" cxnId="{86B9D871-96E3-47ED-8205-D14F2F1DC658}">
      <dgm:prSet/>
      <dgm:spPr/>
      <dgm:t>
        <a:bodyPr/>
        <a:lstStyle/>
        <a:p>
          <a:endParaRPr lang="en-US"/>
        </a:p>
      </dgm:t>
    </dgm:pt>
    <dgm:pt modelId="{5D49725A-7327-4737-9C82-B09EF004CAB8}">
      <dgm:prSet phldrT="[Text]"/>
      <dgm:spPr/>
      <dgm:t>
        <a:bodyPr/>
        <a:lstStyle/>
        <a:p>
          <a:r>
            <a:rPr lang="en-US" dirty="0" smtClean="0">
              <a:latin typeface="Korolev Light" panose="02000506000000020004" pitchFamily="50" charset="0"/>
            </a:rPr>
            <a:t>Repeat</a:t>
          </a:r>
          <a:endParaRPr lang="en-US" dirty="0">
            <a:latin typeface="Korolev Light" panose="02000506000000020004" pitchFamily="50" charset="0"/>
          </a:endParaRPr>
        </a:p>
      </dgm:t>
    </dgm:pt>
    <dgm:pt modelId="{954318F1-D7E2-466D-9E33-B367C99BC799}" type="parTrans" cxnId="{78CFE7F3-5B17-45AB-B0A5-54D3788CAEAE}">
      <dgm:prSet/>
      <dgm:spPr/>
      <dgm:t>
        <a:bodyPr/>
        <a:lstStyle/>
        <a:p>
          <a:endParaRPr lang="en-US"/>
        </a:p>
      </dgm:t>
    </dgm:pt>
    <dgm:pt modelId="{61DAF0A8-EA6B-4B88-BC72-DE3948462DF8}" type="sibTrans" cxnId="{78CFE7F3-5B17-45AB-B0A5-54D3788CAEAE}">
      <dgm:prSet/>
      <dgm:spPr/>
      <dgm:t>
        <a:bodyPr/>
        <a:lstStyle/>
        <a:p>
          <a:endParaRPr lang="en-US"/>
        </a:p>
      </dgm:t>
    </dgm:pt>
    <dgm:pt modelId="{67C0B776-0CE5-4D1F-847F-20070D6EE411}">
      <dgm:prSet phldrT="[Text]"/>
      <dgm:spPr/>
      <dgm:t>
        <a:bodyPr/>
        <a:lstStyle/>
        <a:p>
          <a:r>
            <a:rPr lang="en-US" dirty="0" smtClean="0">
              <a:latin typeface="Korolev Light" panose="02000506000000020004" pitchFamily="50" charset="0"/>
            </a:rPr>
            <a:t>Bug</a:t>
          </a:r>
          <a:endParaRPr lang="en-US" dirty="0">
            <a:latin typeface="Korolev Light" panose="02000506000000020004" pitchFamily="50" charset="0"/>
          </a:endParaRPr>
        </a:p>
      </dgm:t>
    </dgm:pt>
    <dgm:pt modelId="{BC932BE9-DA59-4148-870F-E3E1088B54DC}" type="parTrans" cxnId="{043DB7DD-BB68-477D-97EF-FDD014477AF3}">
      <dgm:prSet/>
      <dgm:spPr/>
      <dgm:t>
        <a:bodyPr/>
        <a:lstStyle/>
        <a:p>
          <a:endParaRPr lang="en-US"/>
        </a:p>
      </dgm:t>
    </dgm:pt>
    <dgm:pt modelId="{24B18C9A-1E1C-420E-804B-70C8E5617D76}" type="sibTrans" cxnId="{043DB7DD-BB68-477D-97EF-FDD014477AF3}">
      <dgm:prSet/>
      <dgm:spPr/>
      <dgm:t>
        <a:bodyPr/>
        <a:lstStyle/>
        <a:p>
          <a:endParaRPr lang="en-US"/>
        </a:p>
      </dgm:t>
    </dgm:pt>
    <dgm:pt modelId="{4B9269F9-ACED-480E-A468-C0FD2987AD14}" type="pres">
      <dgm:prSet presAssocID="{5CF0A296-7C17-4B85-8897-73AAA0F728A9}" presName="compositeShape" presStyleCnt="0">
        <dgm:presLayoutVars>
          <dgm:chMax val="7"/>
          <dgm:dir/>
          <dgm:resizeHandles val="exact"/>
        </dgm:presLayoutVars>
      </dgm:prSet>
      <dgm:spPr/>
    </dgm:pt>
    <dgm:pt modelId="{72B5B0DF-3997-4930-8C77-1F8AFA6AAF1E}" type="pres">
      <dgm:prSet presAssocID="{5CF0A296-7C17-4B85-8897-73AAA0F728A9}" presName="wedge1" presStyleLbl="node1" presStyleIdx="0" presStyleCnt="3"/>
      <dgm:spPr/>
      <dgm:t>
        <a:bodyPr/>
        <a:lstStyle/>
        <a:p>
          <a:endParaRPr lang="en-US"/>
        </a:p>
      </dgm:t>
    </dgm:pt>
    <dgm:pt modelId="{9D306EB6-EC14-458C-A60F-AFCE6E3720AE}" type="pres">
      <dgm:prSet presAssocID="{5CF0A296-7C17-4B85-8897-73AAA0F728A9}" presName="dummy1a" presStyleCnt="0"/>
      <dgm:spPr/>
    </dgm:pt>
    <dgm:pt modelId="{6A0C2297-5244-4D2B-843B-8CAEFACCCF3C}" type="pres">
      <dgm:prSet presAssocID="{5CF0A296-7C17-4B85-8897-73AAA0F728A9}" presName="dummy1b" presStyleCnt="0"/>
      <dgm:spPr/>
    </dgm:pt>
    <dgm:pt modelId="{ED3F5ABB-A430-408D-9951-F8B0F519AC78}" type="pres">
      <dgm:prSet presAssocID="{5CF0A296-7C17-4B85-8897-73AAA0F728A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9CAA26-3F32-4A39-A43D-E6392BD6C41A}" type="pres">
      <dgm:prSet presAssocID="{5CF0A296-7C17-4B85-8897-73AAA0F728A9}" presName="wedge2" presStyleLbl="node1" presStyleIdx="1" presStyleCnt="3"/>
      <dgm:spPr/>
      <dgm:t>
        <a:bodyPr/>
        <a:lstStyle/>
        <a:p>
          <a:endParaRPr lang="en-US"/>
        </a:p>
      </dgm:t>
    </dgm:pt>
    <dgm:pt modelId="{22624AB6-3351-43F0-9023-3AC2AC03A8A6}" type="pres">
      <dgm:prSet presAssocID="{5CF0A296-7C17-4B85-8897-73AAA0F728A9}" presName="dummy2a" presStyleCnt="0"/>
      <dgm:spPr/>
    </dgm:pt>
    <dgm:pt modelId="{A39C604F-74A5-4C40-9CB9-5593F75DD35D}" type="pres">
      <dgm:prSet presAssocID="{5CF0A296-7C17-4B85-8897-73AAA0F728A9}" presName="dummy2b" presStyleCnt="0"/>
      <dgm:spPr/>
    </dgm:pt>
    <dgm:pt modelId="{B94AFEE2-12A7-4A9A-92DA-BC1825F4FCF7}" type="pres">
      <dgm:prSet presAssocID="{5CF0A296-7C17-4B85-8897-73AAA0F728A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98C8B-15D1-43C9-9709-9AEE3AA0478E}" type="pres">
      <dgm:prSet presAssocID="{5CF0A296-7C17-4B85-8897-73AAA0F728A9}" presName="wedge3" presStyleLbl="node1" presStyleIdx="2" presStyleCnt="3"/>
      <dgm:spPr/>
      <dgm:t>
        <a:bodyPr/>
        <a:lstStyle/>
        <a:p>
          <a:endParaRPr lang="en-US"/>
        </a:p>
      </dgm:t>
    </dgm:pt>
    <dgm:pt modelId="{D2A06CA7-2A44-4E43-855B-BFE2097C5914}" type="pres">
      <dgm:prSet presAssocID="{5CF0A296-7C17-4B85-8897-73AAA0F728A9}" presName="dummy3a" presStyleCnt="0"/>
      <dgm:spPr/>
    </dgm:pt>
    <dgm:pt modelId="{6F41DD33-B01C-4C99-BC17-9BCD217453D1}" type="pres">
      <dgm:prSet presAssocID="{5CF0A296-7C17-4B85-8897-73AAA0F728A9}" presName="dummy3b" presStyleCnt="0"/>
      <dgm:spPr/>
    </dgm:pt>
    <dgm:pt modelId="{BA1C7CF6-C2B2-455A-92D2-F3EA4CBB50D2}" type="pres">
      <dgm:prSet presAssocID="{5CF0A296-7C17-4B85-8897-73AAA0F728A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2CE020-6F61-4966-9F96-7747C85D7A92}" type="pres">
      <dgm:prSet presAssocID="{CA3CA8AC-59BC-4AA9-8EEC-0A0C07F35E7F}" presName="arrowWedge1" presStyleLbl="fgSibTrans2D1" presStyleIdx="0" presStyleCnt="3"/>
      <dgm:spPr/>
    </dgm:pt>
    <dgm:pt modelId="{5FF1A0BB-B740-49B9-9E97-036E4FA9D61C}" type="pres">
      <dgm:prSet presAssocID="{61DAF0A8-EA6B-4B88-BC72-DE3948462DF8}" presName="arrowWedge2" presStyleLbl="fgSibTrans2D1" presStyleIdx="1" presStyleCnt="3"/>
      <dgm:spPr/>
    </dgm:pt>
    <dgm:pt modelId="{4A1EBA3B-D92A-4281-AE1A-0BA889E91400}" type="pres">
      <dgm:prSet presAssocID="{24B18C9A-1E1C-420E-804B-70C8E5617D76}" presName="arrowWedge3" presStyleLbl="fgSibTrans2D1" presStyleIdx="2" presStyleCnt="3"/>
      <dgm:spPr/>
    </dgm:pt>
  </dgm:ptLst>
  <dgm:cxnLst>
    <dgm:cxn modelId="{86B9D871-96E3-47ED-8205-D14F2F1DC658}" srcId="{5CF0A296-7C17-4B85-8897-73AAA0F728A9}" destId="{2B3C1CD7-82B5-4A3E-8BF6-ED5572B96836}" srcOrd="0" destOrd="0" parTransId="{FC6C337E-9647-4A2C-8549-7D1818681D35}" sibTransId="{CA3CA8AC-59BC-4AA9-8EEC-0A0C07F35E7F}"/>
    <dgm:cxn modelId="{78CFE7F3-5B17-45AB-B0A5-54D3788CAEAE}" srcId="{5CF0A296-7C17-4B85-8897-73AAA0F728A9}" destId="{5D49725A-7327-4737-9C82-B09EF004CAB8}" srcOrd="1" destOrd="0" parTransId="{954318F1-D7E2-466D-9E33-B367C99BC799}" sibTransId="{61DAF0A8-EA6B-4B88-BC72-DE3948462DF8}"/>
    <dgm:cxn modelId="{D30E39C4-706B-4D57-95C0-CADB303774DC}" type="presOf" srcId="{5D49725A-7327-4737-9C82-B09EF004CAB8}" destId="{B94AFEE2-12A7-4A9A-92DA-BC1825F4FCF7}" srcOrd="1" destOrd="0" presId="urn:microsoft.com/office/officeart/2005/8/layout/cycle8"/>
    <dgm:cxn modelId="{917A77B7-B136-432A-B405-7901EB600BA4}" type="presOf" srcId="{5CF0A296-7C17-4B85-8897-73AAA0F728A9}" destId="{4B9269F9-ACED-480E-A468-C0FD2987AD14}" srcOrd="0" destOrd="0" presId="urn:microsoft.com/office/officeart/2005/8/layout/cycle8"/>
    <dgm:cxn modelId="{043DB7DD-BB68-477D-97EF-FDD014477AF3}" srcId="{5CF0A296-7C17-4B85-8897-73AAA0F728A9}" destId="{67C0B776-0CE5-4D1F-847F-20070D6EE411}" srcOrd="2" destOrd="0" parTransId="{BC932BE9-DA59-4148-870F-E3E1088B54DC}" sibTransId="{24B18C9A-1E1C-420E-804B-70C8E5617D76}"/>
    <dgm:cxn modelId="{D98D07DB-9F6A-4822-8B8A-78B71AA02E98}" type="presOf" srcId="{5D49725A-7327-4737-9C82-B09EF004CAB8}" destId="{7C9CAA26-3F32-4A39-A43D-E6392BD6C41A}" srcOrd="0" destOrd="0" presId="urn:microsoft.com/office/officeart/2005/8/layout/cycle8"/>
    <dgm:cxn modelId="{479B6F77-A282-44F6-9FF6-F72A4EF81FFE}" type="presOf" srcId="{67C0B776-0CE5-4D1F-847F-20070D6EE411}" destId="{BA1C7CF6-C2B2-455A-92D2-F3EA4CBB50D2}" srcOrd="1" destOrd="0" presId="urn:microsoft.com/office/officeart/2005/8/layout/cycle8"/>
    <dgm:cxn modelId="{4F5C1D8E-680F-482D-9EC3-2A2AE5A6305B}" type="presOf" srcId="{67C0B776-0CE5-4D1F-847F-20070D6EE411}" destId="{33398C8B-15D1-43C9-9709-9AEE3AA0478E}" srcOrd="0" destOrd="0" presId="urn:microsoft.com/office/officeart/2005/8/layout/cycle8"/>
    <dgm:cxn modelId="{6E5AA159-7671-4BD4-96BB-00BF17182793}" type="presOf" srcId="{2B3C1CD7-82B5-4A3E-8BF6-ED5572B96836}" destId="{ED3F5ABB-A430-408D-9951-F8B0F519AC78}" srcOrd="1" destOrd="0" presId="urn:microsoft.com/office/officeart/2005/8/layout/cycle8"/>
    <dgm:cxn modelId="{2CAC8F1F-9435-4F60-8CB3-6A3EBC2AEDD6}" type="presOf" srcId="{2B3C1CD7-82B5-4A3E-8BF6-ED5572B96836}" destId="{72B5B0DF-3997-4930-8C77-1F8AFA6AAF1E}" srcOrd="0" destOrd="0" presId="urn:microsoft.com/office/officeart/2005/8/layout/cycle8"/>
    <dgm:cxn modelId="{1ACF79D0-CC17-4CB0-97CB-0565D1442B5B}" type="presParOf" srcId="{4B9269F9-ACED-480E-A468-C0FD2987AD14}" destId="{72B5B0DF-3997-4930-8C77-1F8AFA6AAF1E}" srcOrd="0" destOrd="0" presId="urn:microsoft.com/office/officeart/2005/8/layout/cycle8"/>
    <dgm:cxn modelId="{4D2ED8DB-2D39-47E6-AE6E-15355C07FDB2}" type="presParOf" srcId="{4B9269F9-ACED-480E-A468-C0FD2987AD14}" destId="{9D306EB6-EC14-458C-A60F-AFCE6E3720AE}" srcOrd="1" destOrd="0" presId="urn:microsoft.com/office/officeart/2005/8/layout/cycle8"/>
    <dgm:cxn modelId="{5B80964D-E1EF-4CD4-9DF2-D2A2A4E30195}" type="presParOf" srcId="{4B9269F9-ACED-480E-A468-C0FD2987AD14}" destId="{6A0C2297-5244-4D2B-843B-8CAEFACCCF3C}" srcOrd="2" destOrd="0" presId="urn:microsoft.com/office/officeart/2005/8/layout/cycle8"/>
    <dgm:cxn modelId="{0E9C5318-2997-4104-885F-18279BF257A9}" type="presParOf" srcId="{4B9269F9-ACED-480E-A468-C0FD2987AD14}" destId="{ED3F5ABB-A430-408D-9951-F8B0F519AC78}" srcOrd="3" destOrd="0" presId="urn:microsoft.com/office/officeart/2005/8/layout/cycle8"/>
    <dgm:cxn modelId="{127FFEA3-BB79-4698-8AAF-ECA8F7C91E77}" type="presParOf" srcId="{4B9269F9-ACED-480E-A468-C0FD2987AD14}" destId="{7C9CAA26-3F32-4A39-A43D-E6392BD6C41A}" srcOrd="4" destOrd="0" presId="urn:microsoft.com/office/officeart/2005/8/layout/cycle8"/>
    <dgm:cxn modelId="{D66769EB-6AA5-4B84-876B-4FC0806D59C8}" type="presParOf" srcId="{4B9269F9-ACED-480E-A468-C0FD2987AD14}" destId="{22624AB6-3351-43F0-9023-3AC2AC03A8A6}" srcOrd="5" destOrd="0" presId="urn:microsoft.com/office/officeart/2005/8/layout/cycle8"/>
    <dgm:cxn modelId="{C1CFE175-3923-4088-A5DA-E406036A3466}" type="presParOf" srcId="{4B9269F9-ACED-480E-A468-C0FD2987AD14}" destId="{A39C604F-74A5-4C40-9CB9-5593F75DD35D}" srcOrd="6" destOrd="0" presId="urn:microsoft.com/office/officeart/2005/8/layout/cycle8"/>
    <dgm:cxn modelId="{03FC6C39-69B8-47D7-BB3B-44092A82ADD2}" type="presParOf" srcId="{4B9269F9-ACED-480E-A468-C0FD2987AD14}" destId="{B94AFEE2-12A7-4A9A-92DA-BC1825F4FCF7}" srcOrd="7" destOrd="0" presId="urn:microsoft.com/office/officeart/2005/8/layout/cycle8"/>
    <dgm:cxn modelId="{10B71026-70F2-4C8F-951D-18EC0E58C517}" type="presParOf" srcId="{4B9269F9-ACED-480E-A468-C0FD2987AD14}" destId="{33398C8B-15D1-43C9-9709-9AEE3AA0478E}" srcOrd="8" destOrd="0" presId="urn:microsoft.com/office/officeart/2005/8/layout/cycle8"/>
    <dgm:cxn modelId="{2C176173-695D-410C-AF13-EB01969AC8AD}" type="presParOf" srcId="{4B9269F9-ACED-480E-A468-C0FD2987AD14}" destId="{D2A06CA7-2A44-4E43-855B-BFE2097C5914}" srcOrd="9" destOrd="0" presId="urn:microsoft.com/office/officeart/2005/8/layout/cycle8"/>
    <dgm:cxn modelId="{585689B9-8C86-4E9F-B39A-1BAD5CC0DF71}" type="presParOf" srcId="{4B9269F9-ACED-480E-A468-C0FD2987AD14}" destId="{6F41DD33-B01C-4C99-BC17-9BCD217453D1}" srcOrd="10" destOrd="0" presId="urn:microsoft.com/office/officeart/2005/8/layout/cycle8"/>
    <dgm:cxn modelId="{61DA4868-63A6-4AB6-A12C-9D3831F5FA2A}" type="presParOf" srcId="{4B9269F9-ACED-480E-A468-C0FD2987AD14}" destId="{BA1C7CF6-C2B2-455A-92D2-F3EA4CBB50D2}" srcOrd="11" destOrd="0" presId="urn:microsoft.com/office/officeart/2005/8/layout/cycle8"/>
    <dgm:cxn modelId="{BB6E2D12-1ABB-46DF-AF17-3F32C7BDEBBC}" type="presParOf" srcId="{4B9269F9-ACED-480E-A468-C0FD2987AD14}" destId="{242CE020-6F61-4966-9F96-7747C85D7A92}" srcOrd="12" destOrd="0" presId="urn:microsoft.com/office/officeart/2005/8/layout/cycle8"/>
    <dgm:cxn modelId="{C08A07BE-6D8D-4967-A064-E3B2779D3C5C}" type="presParOf" srcId="{4B9269F9-ACED-480E-A468-C0FD2987AD14}" destId="{5FF1A0BB-B740-49B9-9E97-036E4FA9D61C}" srcOrd="13" destOrd="0" presId="urn:microsoft.com/office/officeart/2005/8/layout/cycle8"/>
    <dgm:cxn modelId="{7F1681D9-567B-480C-8333-E5392B042C81}" type="presParOf" srcId="{4B9269F9-ACED-480E-A468-C0FD2987AD14}" destId="{4A1EBA3B-D92A-4281-AE1A-0BA889E9140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252E6-2554-443F-ABEA-A9F843B9CF33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7F204-85AF-4F3B-932D-E19311C95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73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7F204-85AF-4F3B-932D-E19311C95B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5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6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5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867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84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24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56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5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6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6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00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88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3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8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6ED9C-0C50-423B-B68A-A67F183F0A28}" type="datetimeFigureOut">
              <a:rPr lang="en-US" smtClean="0"/>
              <a:t>7/16/2016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FC4BB84-33BE-4EE8-85D2-C688A71DB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73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gif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docker.com/registry/spec/api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fabric.io/login?redirect_url=/dashbor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7820" y="357808"/>
            <a:ext cx="6171137" cy="1268868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Korolev Light" panose="02000506000000020004" pitchFamily="50" charset="0"/>
              </a:rPr>
              <a:t>Twitter Bug Hunt</a:t>
            </a:r>
            <a:endParaRPr lang="en-US" sz="6600" dirty="0">
              <a:latin typeface="Korolev Light" panose="0200050600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6444" y="6263660"/>
            <a:ext cx="1730270" cy="42291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b="1" dirty="0" err="1" smtClean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avicoder</a:t>
            </a:r>
            <a:endParaRPr lang="en-US" b="1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55" y="2057420"/>
            <a:ext cx="4206240" cy="420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2269">
            <a:off x="3862517" y="2811782"/>
            <a:ext cx="3856714" cy="25667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24" y="5174272"/>
            <a:ext cx="856773" cy="85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1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0x03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Hidden Admin Access</a:t>
            </a:r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- IDOR</a:t>
            </a:r>
            <a:endParaRPr lang="en-US" dirty="0"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1683026"/>
            <a:ext cx="8954095" cy="499607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---Snip---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"id": "4503599632317440",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account_id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"4503599632317440",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account_name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"Avinash",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created_at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"2014-12-17T12:07:23Z",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created_at_ts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1418818043,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localTimezone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"America/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localTimezoneCutoff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localTimezoneDisplayName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"America/Los Angeles",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localTimezoneOffsetInSeconds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-28800,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withJustCreditCards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true,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hasPaymentMethod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false,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serviceLevel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hasCampaignForecasting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false,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hasApiLocationSearch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true,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url_id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"18ce53xl2bk",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user_name_info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 &amp;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mdash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includes @</a:t>
            </a:r>
            <a:r>
              <a:rPr lang="en-U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avicoder</a:t>
            </a: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"users":</a:t>
            </a:r>
            <a:endParaRPr lang="en-US" dirty="0" smtClean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/>
              <a:t>---Snip---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349" y="186818"/>
            <a:ext cx="1341916" cy="1341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94744" y="67311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120" y="4982273"/>
            <a:ext cx="1040561" cy="1686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90493" y="545606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$560</a:t>
            </a:r>
          </a:p>
        </p:txBody>
      </p:sp>
    </p:spTree>
    <p:extLst>
      <p:ext uri="{BB962C8B-B14F-4D97-AF65-F5344CB8AC3E}">
        <p14:creationId xmlns:p14="http://schemas.microsoft.com/office/powerpoint/2010/main" val="165110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0x04 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IDOR – Fabric.io 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7975" y="1905000"/>
            <a:ext cx="8954095" cy="49960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X-CRASHLYTICS-ACCESS-TOKEN </a:t>
            </a:r>
            <a:r>
              <a:rPr lang="en-US" dirty="0" smtClean="0"/>
              <a:t>is required to access any endpoint</a:t>
            </a:r>
          </a:p>
          <a:p>
            <a:r>
              <a:rPr lang="en-US" dirty="0" smtClean="0"/>
              <a:t>One of the endpoint </a:t>
            </a:r>
            <a:r>
              <a:rPr lang="en-US" dirty="0"/>
              <a:t>doesn’t require X-CRASHLYTICS-ACCESS-TOKEN </a:t>
            </a:r>
            <a:r>
              <a:rPr lang="en-US" dirty="0" smtClean="0"/>
              <a:t> to be set to authenticated user.</a:t>
            </a:r>
          </a:p>
          <a:p>
            <a:pPr marL="0" indent="0">
              <a:buNone/>
            </a:pPr>
            <a:r>
              <a:rPr lang="en-US" dirty="0" smtClean="0"/>
              <a:t>https</a:t>
            </a:r>
            <a:r>
              <a:rPr lang="en-US" dirty="0"/>
              <a:t>://fabric.io/api/v2/organizations</a:t>
            </a:r>
            <a:r>
              <a:rPr lang="en-US" dirty="0" smtClean="0"/>
              <a:t>/&lt;</a:t>
            </a:r>
            <a:r>
              <a:rPr lang="en-US" dirty="0" smtClean="0">
                <a:solidFill>
                  <a:srgbClr val="00B050"/>
                </a:solidFill>
              </a:rPr>
              <a:t>Organization_ID</a:t>
            </a:r>
            <a:r>
              <a:rPr lang="en-US" dirty="0" smtClean="0"/>
              <a:t>&gt;/</a:t>
            </a:r>
            <a:r>
              <a:rPr lang="en-US" dirty="0"/>
              <a:t>team_members.json</a:t>
            </a:r>
            <a:endParaRPr lang="en-US" b="1" dirty="0" smtClean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---snip---</a:t>
            </a:r>
            <a:br>
              <a:rPr lang="en-US" dirty="0" smtClean="0"/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{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name":"Mitchell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Porter",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email":"mitchellporter@gmail.com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",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"id":"539b6b5cb58e833c53004122",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is_activated":true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is_admin":true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},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{ 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name":"Kori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Handy",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email":"kori@founderfox.io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",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"id":"556c02c96bb16649e2002052",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is_activated":true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</a:t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   "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is_admin":false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en-US" dirty="0" smtClean="0"/>
              <a:t>---snip---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60" y="143542"/>
            <a:ext cx="2210319" cy="16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0x04 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IDOR – Fabric.io 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1683026"/>
            <a:ext cx="8954095" cy="4996070"/>
          </a:xfrm>
        </p:spPr>
        <p:txBody>
          <a:bodyPr>
            <a:normAutofit/>
          </a:bodyPr>
          <a:lstStyle/>
          <a:p>
            <a:r>
              <a:rPr lang="en-US" dirty="0" smtClean="0"/>
              <a:t>Disclosing </a:t>
            </a:r>
            <a:r>
              <a:rPr lang="en-US" dirty="0"/>
              <a:t>information like</a:t>
            </a:r>
          </a:p>
          <a:p>
            <a:pPr lvl="1"/>
            <a:r>
              <a:rPr lang="en-US" dirty="0"/>
              <a:t>Organization name</a:t>
            </a:r>
          </a:p>
          <a:p>
            <a:pPr lvl="1"/>
            <a:r>
              <a:rPr lang="en-US" dirty="0"/>
              <a:t>Its members</a:t>
            </a:r>
          </a:p>
          <a:p>
            <a:pPr lvl="1"/>
            <a:r>
              <a:rPr lang="en-US" dirty="0"/>
              <a:t>Their email ids</a:t>
            </a:r>
          </a:p>
          <a:p>
            <a:pPr lvl="1"/>
            <a:r>
              <a:rPr lang="en-US" dirty="0"/>
              <a:t>Admin enabled flag </a:t>
            </a:r>
          </a:p>
          <a:p>
            <a:pPr marL="457200" lvl="1" indent="0">
              <a:buNone/>
            </a:pPr>
            <a:r>
              <a:rPr lang="en-US" dirty="0"/>
              <a:t>Etc.</a:t>
            </a:r>
          </a:p>
          <a:p>
            <a:pPr marL="457200" lvl="1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Open -&gt; Need more info -&gt; Not applicable -&gt; Informative-&gt; reopened -&gt;triaged-&gt; resolved - &gt; Get paid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60" y="143542"/>
            <a:ext cx="2210319" cy="1658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120" y="4982273"/>
            <a:ext cx="1040561" cy="16862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90493" y="545606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$560</a:t>
            </a:r>
          </a:p>
        </p:txBody>
      </p:sp>
    </p:spTree>
    <p:extLst>
      <p:ext uri="{BB962C8B-B14F-4D97-AF65-F5344CB8AC3E}">
        <p14:creationId xmlns:p14="http://schemas.microsoft.com/office/powerpoint/2010/main" val="40086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0x05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Insecure Data Storage 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341084"/>
            <a:ext cx="6866610" cy="4996070"/>
          </a:xfrm>
        </p:spPr>
        <p:txBody>
          <a:bodyPr>
            <a:normAutofit/>
          </a:bodyPr>
          <a:lstStyle/>
          <a:p>
            <a:r>
              <a:rPr lang="en-US" dirty="0" smtClean="0"/>
              <a:t>Vine Mobile app.</a:t>
            </a:r>
          </a:p>
          <a:p>
            <a:r>
              <a:rPr lang="en-US" dirty="0" smtClean="0"/>
              <a:t>Storing Third party website’s password in clear text in </a:t>
            </a:r>
            <a:r>
              <a:rPr lang="en-US" dirty="0"/>
              <a:t>S</a:t>
            </a:r>
            <a:r>
              <a:rPr lang="en-US" dirty="0" smtClean="0"/>
              <a:t>QLite database.</a:t>
            </a:r>
          </a:p>
          <a:p>
            <a:r>
              <a:rPr lang="en-US" dirty="0" smtClean="0"/>
              <a:t>Affect the user when Facebook is not installed.</a:t>
            </a:r>
          </a:p>
          <a:p>
            <a:r>
              <a:rPr lang="en-US" dirty="0" smtClean="0"/>
              <a:t>Application loads the Facebook login page and ask for login credentials to share </a:t>
            </a:r>
            <a:r>
              <a:rPr lang="en-US" dirty="0" err="1" smtClean="0"/>
              <a:t>OAuth</a:t>
            </a:r>
            <a:r>
              <a:rPr lang="en-US" dirty="0" smtClean="0"/>
              <a:t> token.</a:t>
            </a:r>
          </a:p>
          <a:p>
            <a:r>
              <a:rPr lang="en-US" dirty="0" smtClean="0"/>
              <a:t> Auto saving of Password was not disabled.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75" y="158209"/>
            <a:ext cx="1168050" cy="11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0x05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Insecure Data Storage 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75" y="158209"/>
            <a:ext cx="1168050" cy="1168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12" y="1764430"/>
            <a:ext cx="7833407" cy="4176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120" y="4982273"/>
            <a:ext cx="1040561" cy="16862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90493" y="545606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$140</a:t>
            </a:r>
          </a:p>
        </p:txBody>
      </p:sp>
    </p:spTree>
    <p:extLst>
      <p:ext uri="{BB962C8B-B14F-4D97-AF65-F5344CB8AC3E}">
        <p14:creationId xmlns:p14="http://schemas.microsoft.com/office/powerpoint/2010/main" val="203444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0x06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Reflected file Download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1484243"/>
            <a:ext cx="8954095" cy="4996070"/>
          </a:xfrm>
        </p:spPr>
        <p:txBody>
          <a:bodyPr>
            <a:normAutofit/>
          </a:bodyPr>
          <a:lstStyle/>
          <a:p>
            <a:r>
              <a:rPr lang="en-US" dirty="0" smtClean="0"/>
              <a:t>Vulnerability was presented by Oren Hafif at BlackHat 2014.</a:t>
            </a:r>
          </a:p>
          <a:p>
            <a:r>
              <a:rPr lang="en-US" dirty="0" smtClean="0"/>
              <a:t>Allows attacker to generate malicious file with extension of his choice dynamically.</a:t>
            </a:r>
          </a:p>
          <a:p>
            <a:r>
              <a:rPr lang="en-US" dirty="0" smtClean="0"/>
              <a:t>Could be exploited by Social engineering techniques.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Impact:</a:t>
            </a:r>
          </a:p>
          <a:p>
            <a:pPr lvl="1"/>
            <a:r>
              <a:rPr lang="en-US" dirty="0"/>
              <a:t>Gain complete control over the user's machine.</a:t>
            </a:r>
          </a:p>
          <a:p>
            <a:pPr lvl="1"/>
            <a:r>
              <a:rPr lang="en-US" dirty="0"/>
              <a:t>Use for sending malicious scripts.</a:t>
            </a:r>
          </a:p>
          <a:p>
            <a:pPr lvl="1"/>
            <a:r>
              <a:rPr lang="en-US" dirty="0"/>
              <a:t>Affect the reputation of vine.</a:t>
            </a:r>
          </a:p>
          <a:p>
            <a:pPr lvl="1"/>
            <a:r>
              <a:rPr lang="en-US" dirty="0"/>
              <a:t>Gain complete control over the Chrome browser including encrypted connections.</a:t>
            </a:r>
          </a:p>
          <a:p>
            <a:pPr lvl="1"/>
            <a:r>
              <a:rPr lang="en-US" dirty="0"/>
              <a:t>Exploit vulnerabilities on installed software.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75" y="158209"/>
            <a:ext cx="1168050" cy="1168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29" y="142327"/>
            <a:ext cx="1341916" cy="13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7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0x06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Reflected file Download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1484243"/>
            <a:ext cx="8954095" cy="4996070"/>
          </a:xfrm>
        </p:spPr>
        <p:txBody>
          <a:bodyPr>
            <a:normAutofit/>
          </a:bodyPr>
          <a:lstStyle/>
          <a:p>
            <a:r>
              <a:rPr lang="en-US" dirty="0" smtClean="0"/>
              <a:t>Show Time </a:t>
            </a:r>
            <a:r>
              <a:rPr lang="en-US" dirty="0" smtClean="0">
                <a:sym typeface="Wingdings" panose="05000000000000000000" pitchFamily="2" charset="2"/>
              </a:rPr>
              <a:t>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75" y="158209"/>
            <a:ext cx="1168050" cy="1168050"/>
          </a:xfrm>
          <a:prstGeom prst="rect">
            <a:avLst/>
          </a:prstGeom>
        </p:spPr>
      </p:pic>
      <p:pic>
        <p:nvPicPr>
          <p:cNvPr id="4" name="POC vine-Platfo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2925" y="1905000"/>
            <a:ext cx="8684675" cy="4758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49" y="71276"/>
            <a:ext cx="1341916" cy="13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0x07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Reflected file Download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1484243"/>
            <a:ext cx="8954095" cy="4996070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Mitigation :</a:t>
            </a:r>
          </a:p>
          <a:p>
            <a:pPr lvl="1"/>
            <a:r>
              <a:rPr lang="en-US" dirty="0"/>
              <a:t>Use exact URL mapping</a:t>
            </a:r>
          </a:p>
          <a:p>
            <a:pPr lvl="1"/>
            <a:r>
              <a:rPr lang="en-US" dirty="0"/>
              <a:t>Do not escape! Encode!</a:t>
            </a:r>
          </a:p>
          <a:p>
            <a:pPr lvl="1"/>
            <a:r>
              <a:rPr lang="en-US" dirty="0"/>
              <a:t>Add Content-Disposition with a “filename” attribute for APIs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References:</a:t>
            </a:r>
          </a:p>
          <a:p>
            <a:pPr lvl="1"/>
            <a:r>
              <a:rPr lang="en-US" dirty="0" smtClean="0"/>
              <a:t>Hafif </a:t>
            </a:r>
            <a:r>
              <a:rPr lang="en-US" dirty="0"/>
              <a:t>RFD Black Hat 2014 - Google Vulnerability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https</a:t>
            </a:r>
            <a:r>
              <a:rPr lang="en-US" dirty="0"/>
              <a:t>://www.blackhat.com/docs/eu-14/materials/eu-14-Hafif-Reflected-File-Download-A-New-Web-Attack-Vector.pdf </a:t>
            </a:r>
          </a:p>
          <a:p>
            <a:endParaRPr lang="en-US" dirty="0"/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75" y="158209"/>
            <a:ext cx="1168050" cy="1168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749" y="71276"/>
            <a:ext cx="1341916" cy="1341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120" y="4982273"/>
            <a:ext cx="1040561" cy="16862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13412" y="5456069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$ 700 * 4 = $ 2800</a:t>
            </a:r>
          </a:p>
        </p:txBody>
      </p:sp>
    </p:spTree>
    <p:extLst>
      <p:ext uri="{BB962C8B-B14F-4D97-AF65-F5344CB8AC3E}">
        <p14:creationId xmlns:p14="http://schemas.microsoft.com/office/powerpoint/2010/main" val="67705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0x08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Insecure transmission of data 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1484243"/>
            <a:ext cx="8954095" cy="4996070"/>
          </a:xfrm>
        </p:spPr>
        <p:txBody>
          <a:bodyPr>
            <a:normAutofit/>
          </a:bodyPr>
          <a:lstStyle/>
          <a:p>
            <a:r>
              <a:rPr lang="en-US" dirty="0" smtClean="0"/>
              <a:t>Nothing much to explain : use HTTPS everywhere</a:t>
            </a:r>
          </a:p>
          <a:p>
            <a:r>
              <a:rPr lang="en-US" dirty="0" smtClean="0"/>
              <a:t>Found in </a:t>
            </a:r>
            <a:r>
              <a:rPr lang="en-US" dirty="0" err="1" smtClean="0"/>
              <a:t>iOS</a:t>
            </a:r>
            <a:r>
              <a:rPr lang="en-US" dirty="0" smtClean="0"/>
              <a:t> and Android both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75" y="158209"/>
            <a:ext cx="1168050" cy="1168050"/>
          </a:xfrm>
          <a:prstGeom prst="rect">
            <a:avLst/>
          </a:prstGeom>
        </p:spPr>
      </p:pic>
      <p:pic>
        <p:nvPicPr>
          <p:cNvPr id="5" name="VineInsecureImag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39366" y="2480861"/>
            <a:ext cx="7433110" cy="4187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120" y="4982273"/>
            <a:ext cx="1040561" cy="16862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49488" y="4612941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$140* </a:t>
            </a:r>
            <a:r>
              <a:rPr lang="en-US" b="1" dirty="0">
                <a:solidFill>
                  <a:srgbClr val="FFFF00"/>
                </a:solidFill>
                <a:latin typeface="Korolev Bold" panose="02000000000000000000" pitchFamily="50" charset="0"/>
              </a:rPr>
              <a:t>2</a:t>
            </a:r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 = $280</a:t>
            </a:r>
          </a:p>
        </p:txBody>
      </p:sp>
    </p:spTree>
    <p:extLst>
      <p:ext uri="{BB962C8B-B14F-4D97-AF65-F5344CB8AC3E}">
        <p14:creationId xmlns:p14="http://schemas.microsoft.com/office/powerpoint/2010/main" val="133451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0x09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Complete</a:t>
            </a:r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Source code dump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1484243"/>
            <a:ext cx="8954095" cy="499607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What's the story?</a:t>
            </a:r>
          </a:p>
          <a:p>
            <a:r>
              <a:rPr lang="en-US" dirty="0" smtClean="0"/>
              <a:t>Started with finding </a:t>
            </a:r>
            <a:r>
              <a:rPr lang="en-US" b="1" dirty="0" smtClean="0">
                <a:solidFill>
                  <a:srgbClr val="00B050"/>
                </a:solidFill>
              </a:rPr>
              <a:t>subdomains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Subbrute</a:t>
            </a:r>
            <a:endParaRPr lang="en-US" dirty="0" smtClean="0"/>
          </a:p>
          <a:p>
            <a:pPr lvl="1"/>
            <a:r>
              <a:rPr lang="en-US" dirty="0" smtClean="0"/>
              <a:t>Virustotal.com</a:t>
            </a:r>
          </a:p>
          <a:p>
            <a:pPr lvl="1"/>
            <a:r>
              <a:rPr lang="en-US" dirty="0" smtClean="0"/>
              <a:t>Dnsdumster.com</a:t>
            </a:r>
          </a:p>
          <a:p>
            <a:pPr lvl="1"/>
            <a:r>
              <a:rPr lang="en-US" dirty="0" smtClean="0"/>
              <a:t>Dnsdb.org</a:t>
            </a:r>
          </a:p>
          <a:p>
            <a:pPr lvl="1"/>
            <a:r>
              <a:rPr lang="en-US" dirty="0" smtClean="0"/>
              <a:t>Censys.io</a:t>
            </a:r>
          </a:p>
          <a:p>
            <a:pPr lvl="1"/>
            <a:r>
              <a:rPr lang="en-US" dirty="0" smtClean="0"/>
              <a:t>CSP headers</a:t>
            </a:r>
          </a:p>
          <a:p>
            <a:pPr lvl="1"/>
            <a:r>
              <a:rPr lang="en-US" dirty="0" smtClean="0"/>
              <a:t>Links in the webpage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Any suggestions?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75" y="158209"/>
            <a:ext cx="1168050" cy="1168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24" y="4660624"/>
            <a:ext cx="57245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2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8369" y="332562"/>
            <a:ext cx="8911687" cy="793873"/>
          </a:xfrm>
        </p:spPr>
        <p:txBody>
          <a:bodyPr/>
          <a:lstStyle/>
          <a:p>
            <a:r>
              <a:rPr lang="en-US" dirty="0" smtClean="0">
                <a:latin typeface="Korolev Light" panose="02000506000000020004" pitchFamily="50" charset="0"/>
              </a:rPr>
              <a:t>FTW  I am -</a:t>
            </a:r>
            <a:endParaRPr lang="en-US" dirty="0"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8726" y="2037521"/>
            <a:ext cx="8915400" cy="429370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Korolev Light" panose="02000506000000020004" pitchFamily="50" charset="0"/>
              </a:rPr>
              <a:t>Avinash</a:t>
            </a:r>
          </a:p>
          <a:p>
            <a:r>
              <a:rPr lang="en-US" sz="2000" dirty="0" smtClean="0">
                <a:latin typeface="Korolev Light" panose="02000506000000020004" pitchFamily="50" charset="0"/>
              </a:rPr>
              <a:t>Senior Security Researcher @ </a:t>
            </a:r>
            <a:r>
              <a:rPr lang="en-US" sz="2000" dirty="0">
                <a:latin typeface="Korolev Light" panose="02000506000000020004" pitchFamily="50" charset="0"/>
              </a:rPr>
              <a:t>P</a:t>
            </a:r>
            <a:r>
              <a:rPr lang="en-US" sz="2000" dirty="0" smtClean="0">
                <a:latin typeface="Korolev Light" panose="02000506000000020004" pitchFamily="50" charset="0"/>
              </a:rPr>
              <a:t>aladion Networks</a:t>
            </a:r>
          </a:p>
          <a:p>
            <a:r>
              <a:rPr lang="en-US" sz="2000" dirty="0" smtClean="0">
                <a:latin typeface="Korolev Light" panose="02000506000000020004" pitchFamily="50" charset="0"/>
              </a:rPr>
              <a:t>Bounty Hunter @</a:t>
            </a:r>
            <a:r>
              <a:rPr lang="en-US" sz="2000" dirty="0" err="1" smtClean="0">
                <a:latin typeface="Korolev Light" panose="02000506000000020004" pitchFamily="50" charset="0"/>
              </a:rPr>
              <a:t>avicoder</a:t>
            </a:r>
            <a:r>
              <a:rPr lang="en-US" sz="2000" dirty="0" smtClean="0">
                <a:latin typeface="Korolev Light" panose="02000506000000020004" pitchFamily="50" charset="0"/>
              </a:rPr>
              <a:t> (</a:t>
            </a:r>
            <a:r>
              <a:rPr lang="en-US" sz="2000" dirty="0" err="1" smtClean="0">
                <a:latin typeface="Korolev Light" panose="02000506000000020004" pitchFamily="50" charset="0"/>
              </a:rPr>
              <a:t>hackerone</a:t>
            </a:r>
            <a:r>
              <a:rPr lang="en-US" sz="2000" dirty="0" smtClean="0">
                <a:latin typeface="Korolev Light" panose="02000506000000020004" pitchFamily="50" charset="0"/>
              </a:rPr>
              <a:t>)</a:t>
            </a:r>
          </a:p>
          <a:p>
            <a:r>
              <a:rPr lang="en-US" sz="2000" dirty="0" smtClean="0">
                <a:latin typeface="Korolev Light" panose="02000506000000020004" pitchFamily="50" charset="0"/>
              </a:rPr>
              <a:t>Programmer @</a:t>
            </a:r>
            <a:r>
              <a:rPr lang="en-US" sz="2000" dirty="0" err="1" smtClean="0">
                <a:latin typeface="Korolev Light" panose="02000506000000020004" pitchFamily="50" charset="0"/>
              </a:rPr>
              <a:t>vjex</a:t>
            </a:r>
            <a:r>
              <a:rPr lang="en-US" sz="2000" dirty="0" smtClean="0">
                <a:latin typeface="Korolev Light" panose="02000506000000020004" pitchFamily="50" charset="0"/>
              </a:rPr>
              <a:t> (</a:t>
            </a:r>
            <a:r>
              <a:rPr lang="en-US" sz="2000" dirty="0" err="1" smtClean="0">
                <a:latin typeface="Korolev Light" panose="02000506000000020004" pitchFamily="50" charset="0"/>
              </a:rPr>
              <a:t>github</a:t>
            </a:r>
            <a:r>
              <a:rPr lang="en-US" sz="2000" dirty="0" smtClean="0">
                <a:latin typeface="Korolev Light" panose="02000506000000020004" pitchFamily="50" charset="0"/>
              </a:rPr>
              <a:t>)</a:t>
            </a:r>
          </a:p>
          <a:p>
            <a:r>
              <a:rPr lang="en-US" sz="2000" dirty="0" smtClean="0">
                <a:latin typeface="Korolev Light" panose="02000506000000020004" pitchFamily="50" charset="0"/>
              </a:rPr>
              <a:t>Blogger (avicoder.me)</a:t>
            </a:r>
          </a:p>
          <a:p>
            <a:endParaRPr lang="en-US" sz="2000" dirty="0" smtClean="0">
              <a:latin typeface="Korolev Light" panose="020005060000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728" y="6016857"/>
            <a:ext cx="2372056" cy="628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455" y="2598439"/>
            <a:ext cx="2476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9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0x09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Complete</a:t>
            </a:r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Source code dump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1484243"/>
            <a:ext cx="8954095" cy="4996070"/>
          </a:xfrm>
        </p:spPr>
        <p:txBody>
          <a:bodyPr>
            <a:normAutofit/>
          </a:bodyPr>
          <a:lstStyle/>
          <a:p>
            <a:r>
              <a:rPr lang="en-US" dirty="0" smtClean="0"/>
              <a:t>Censys result 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When trying to access the domain :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75" y="158209"/>
            <a:ext cx="1168050" cy="1168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11" y="2062984"/>
            <a:ext cx="5925377" cy="1371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45" y="4148056"/>
            <a:ext cx="4561143" cy="25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0x09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Complete</a:t>
            </a:r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Source code dump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1484243"/>
            <a:ext cx="8954095" cy="4996070"/>
          </a:xfrm>
        </p:spPr>
        <p:txBody>
          <a:bodyPr>
            <a:normAutofit/>
          </a:bodyPr>
          <a:lstStyle/>
          <a:p>
            <a:r>
              <a:rPr lang="en-US" dirty="0" smtClean="0"/>
              <a:t>Need to understand “</a:t>
            </a:r>
            <a:r>
              <a:rPr lang="en-US" dirty="0" err="1" smtClean="0"/>
              <a:t>Docker</a:t>
            </a:r>
            <a:r>
              <a:rPr lang="en-US" dirty="0" smtClean="0"/>
              <a:t> registry </a:t>
            </a:r>
            <a:r>
              <a:rPr lang="en-US" dirty="0" err="1" smtClean="0"/>
              <a:t>api</a:t>
            </a:r>
            <a:r>
              <a:rPr lang="en-US" dirty="0" smtClean="0"/>
              <a:t>”</a:t>
            </a:r>
          </a:p>
          <a:p>
            <a:pPr lvl="1"/>
            <a:r>
              <a:rPr lang="en-US" b="1" dirty="0">
                <a:solidFill>
                  <a:srgbClr val="00B050"/>
                </a:solidFill>
                <a:hlinkClick r:id="rId2"/>
              </a:rPr>
              <a:t>https://docs.docker.com/registry/spec/api</a:t>
            </a:r>
            <a:r>
              <a:rPr lang="en-US" b="1" dirty="0" smtClean="0">
                <a:solidFill>
                  <a:srgbClr val="00B050"/>
                </a:solidFill>
                <a:hlinkClick r:id="rId2"/>
              </a:rPr>
              <a:t>/</a:t>
            </a:r>
            <a:endParaRPr lang="en-US" b="1" dirty="0" smtClean="0">
              <a:solidFill>
                <a:srgbClr val="00B050"/>
              </a:solidFill>
            </a:endParaRPr>
          </a:p>
          <a:p>
            <a:pPr lvl="1"/>
            <a:endParaRPr lang="en-US" dirty="0"/>
          </a:p>
          <a:p>
            <a:r>
              <a:rPr lang="en-US" dirty="0" smtClean="0"/>
              <a:t>But nothing works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More effort is needed…</a:t>
            </a:r>
          </a:p>
          <a:p>
            <a:r>
              <a:rPr lang="en-US" dirty="0" err="1" smtClean="0">
                <a:sym typeface="Wingdings" panose="05000000000000000000" pitchFamily="2" charset="2"/>
              </a:rPr>
              <a:t>Docker</a:t>
            </a:r>
            <a:r>
              <a:rPr lang="en-US" dirty="0" smtClean="0">
                <a:sym typeface="Wingdings" panose="05000000000000000000" pitchFamily="2" charset="2"/>
              </a:rPr>
              <a:t> has two versions of repository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V1 &amp; V2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V1 doesn’t need any kind of authentication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V2 (latest one) its mandatory to authenticate first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Twitter’s vine app was using V1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75" y="158209"/>
            <a:ext cx="1168050" cy="11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0x09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Complete</a:t>
            </a:r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Source code dump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7177" y="1470991"/>
            <a:ext cx="8915400" cy="499606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https</a:t>
            </a:r>
            <a:r>
              <a:rPr lang="en-US" dirty="0">
                <a:sym typeface="Wingdings" panose="05000000000000000000" pitchFamily="2" charset="2"/>
              </a:rPr>
              <a:t>://docker.vineapp.com/v1/search?q=vine&amp;page=1&amp;n=25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---Snip---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"num_results":82,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"query":"",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"results":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  {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  "</a:t>
            </a:r>
            <a:r>
              <a:rPr lang="en-US" dirty="0" err="1">
                <a:solidFill>
                  <a:schemeClr val="accent5"/>
                </a:solidFill>
              </a:rPr>
              <a:t>description":null</a:t>
            </a:r>
            <a:r>
              <a:rPr lang="en-US" dirty="0">
                <a:solidFill>
                  <a:schemeClr val="accent5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  "</a:t>
            </a:r>
            <a:r>
              <a:rPr lang="en-US" dirty="0" err="1">
                <a:solidFill>
                  <a:schemeClr val="accent5"/>
                </a:solidFill>
              </a:rPr>
              <a:t>name":"vine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baseimage</a:t>
            </a:r>
            <a:r>
              <a:rPr lang="en-US" dirty="0">
                <a:solidFill>
                  <a:schemeClr val="accent5"/>
                </a:solidFill>
              </a:rPr>
              <a:t>"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},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{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  "</a:t>
            </a:r>
            <a:r>
              <a:rPr lang="en-US" dirty="0" err="1">
                <a:solidFill>
                  <a:schemeClr val="accent5"/>
                </a:solidFill>
              </a:rPr>
              <a:t>description":null</a:t>
            </a:r>
            <a:r>
              <a:rPr lang="en-US" dirty="0">
                <a:solidFill>
                  <a:schemeClr val="accent5"/>
                </a:solidFill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   "</a:t>
            </a:r>
            <a:r>
              <a:rPr lang="en-US" dirty="0" err="1">
                <a:solidFill>
                  <a:schemeClr val="accent5"/>
                </a:solidFill>
              </a:rPr>
              <a:t>name":"vine</a:t>
            </a:r>
            <a:r>
              <a:rPr lang="en-US" dirty="0">
                <a:solidFill>
                  <a:schemeClr val="accent5"/>
                </a:solidFill>
              </a:rPr>
              <a:t>/</a:t>
            </a:r>
            <a:r>
              <a:rPr lang="en-US" dirty="0" err="1">
                <a:solidFill>
                  <a:schemeClr val="accent5"/>
                </a:solidFill>
              </a:rPr>
              <a:t>luigid</a:t>
            </a:r>
            <a:r>
              <a:rPr lang="en-US" dirty="0">
                <a:solidFill>
                  <a:schemeClr val="accent5"/>
                </a:solidFill>
              </a:rPr>
              <a:t>"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5"/>
                </a:solidFill>
              </a:rPr>
              <a:t>      },</a:t>
            </a:r>
          </a:p>
          <a:p>
            <a:pPr marL="457200" lvl="1" indent="0">
              <a:buNone/>
            </a:pPr>
            <a:r>
              <a:rPr lang="en-US" dirty="0"/>
              <a:t>---Snip---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1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0x09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Complete</a:t>
            </a:r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Source code dump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7177" y="1470991"/>
            <a:ext cx="8915400" cy="4996069"/>
          </a:xfrm>
        </p:spPr>
        <p:txBody>
          <a:bodyPr>
            <a:normAutofit/>
          </a:bodyPr>
          <a:lstStyle/>
          <a:p>
            <a:r>
              <a:rPr lang="en-US" dirty="0" smtClean="0"/>
              <a:t>Downloading the </a:t>
            </a:r>
            <a:r>
              <a:rPr lang="en-US" dirty="0" err="1" smtClean="0"/>
              <a:t>docker</a:t>
            </a:r>
            <a:r>
              <a:rPr lang="en-US" dirty="0" smtClean="0"/>
              <a:t> images:</a:t>
            </a:r>
          </a:p>
          <a:p>
            <a:r>
              <a:rPr lang="en-US" dirty="0" smtClean="0"/>
              <a:t>Ubuntu64 +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pull docker.vineapp.com:443/latest/</a:t>
            </a:r>
            <a:r>
              <a:rPr lang="en-US" dirty="0" err="1" smtClean="0"/>
              <a:t>vinewww</a:t>
            </a:r>
            <a:endParaRPr lang="en-US" dirty="0" smtClean="0"/>
          </a:p>
          <a:p>
            <a:r>
              <a:rPr lang="en-US" dirty="0" smtClean="0"/>
              <a:t>….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08" y="4575348"/>
            <a:ext cx="8684675" cy="1891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120" y="4982273"/>
            <a:ext cx="1040561" cy="1686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64033" y="457869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$ </a:t>
            </a:r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10080 </a:t>
            </a:r>
            <a:endParaRPr lang="en-US" b="1" dirty="0" smtClean="0">
              <a:solidFill>
                <a:srgbClr val="FFFF00"/>
              </a:solidFill>
              <a:latin typeface="Korolev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33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0x09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Complete</a:t>
            </a:r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Korolev Light" panose="02000506000000020004" pitchFamily="50" charset="0"/>
              </a:rPr>
              <a:t>Source code dump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7177" y="1470991"/>
            <a:ext cx="8915400" cy="49960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C00000"/>
                </a:solidFill>
                <a:latin typeface="Korolev Light" panose="02000506000000020004" pitchFamily="50" charset="0"/>
              </a:rPr>
              <a:t>Show time </a:t>
            </a:r>
            <a:r>
              <a:rPr lang="en-US" sz="3600" dirty="0" smtClean="0">
                <a:solidFill>
                  <a:srgbClr val="C00000"/>
                </a:solidFill>
                <a:latin typeface="Korolev Light" panose="02000506000000020004" pitchFamily="50" charset="0"/>
                <a:sym typeface="Wingdings" panose="05000000000000000000" pitchFamily="2" charset="2"/>
              </a:rPr>
              <a:t></a:t>
            </a:r>
            <a:endParaRPr lang="en-US" sz="3600" dirty="0" smtClean="0">
              <a:solidFill>
                <a:srgbClr val="C00000"/>
              </a:solidFill>
              <a:latin typeface="Korolev Light" panose="02000506000000020004" pitchFamily="50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8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0x0A … next time </a:t>
            </a:r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Times up ..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hi-IN" sz="4000" dirty="0">
                <a:solidFill>
                  <a:srgbClr val="00B050"/>
                </a:solidFill>
              </a:rPr>
              <a:t>धन्यवाद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☻ 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4" name="Moon 3"/>
          <p:cNvSpPr/>
          <p:nvPr/>
        </p:nvSpPr>
        <p:spPr>
          <a:xfrm rot="18150454">
            <a:off x="4888176" y="1638704"/>
            <a:ext cx="848139" cy="1878152"/>
          </a:xfrm>
          <a:prstGeom prst="moon">
            <a:avLst>
              <a:gd name="adj" fmla="val 2831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342" y="597606"/>
            <a:ext cx="8911687" cy="1280890"/>
          </a:xfrm>
        </p:spPr>
        <p:txBody>
          <a:bodyPr/>
          <a:lstStyle/>
          <a:p>
            <a:pPr algn="ctr"/>
            <a:r>
              <a:rPr lang="en-US" dirty="0" smtClean="0">
                <a:latin typeface="Korolev Light" panose="02000506000000020004" pitchFamily="50" charset="0"/>
              </a:rPr>
              <a:t>Agenda</a:t>
            </a:r>
            <a:endParaRPr lang="en-US" dirty="0">
              <a:latin typeface="Korolev Light" panose="02000506000000020004" pitchFamily="50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50370506"/>
              </p:ext>
            </p:extLst>
          </p:nvPr>
        </p:nvGraphicFramePr>
        <p:xfrm>
          <a:off x="4187688" y="1861930"/>
          <a:ext cx="8004312" cy="4996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9" y="4419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8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0x01</a:t>
            </a:r>
            <a:r>
              <a:rPr lang="en-US" dirty="0" smtClean="0">
                <a:latin typeface="Korolev Light" panose="02000506000000020004" pitchFamily="50" charset="0"/>
              </a:rPr>
              <a:t> Open Redirection</a:t>
            </a:r>
            <a:endParaRPr lang="en-US" dirty="0"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087" y="1802295"/>
            <a:ext cx="9450525" cy="4505740"/>
          </a:xfrm>
        </p:spPr>
        <p:txBody>
          <a:bodyPr/>
          <a:lstStyle/>
          <a:p>
            <a:r>
              <a:rPr lang="en-US" dirty="0" smtClean="0"/>
              <a:t>Fabric :  Mobile App Analytics platform</a:t>
            </a:r>
          </a:p>
          <a:p>
            <a:r>
              <a:rPr lang="en-US" dirty="0"/>
              <a:t>It’s a ruby </a:t>
            </a:r>
            <a:r>
              <a:rPr lang="en-US" dirty="0" smtClean="0"/>
              <a:t>application </a:t>
            </a:r>
          </a:p>
          <a:p>
            <a:r>
              <a:rPr lang="en-US" dirty="0" smtClean="0"/>
              <a:t>Proper routes for each endpoints are created by developer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After successful login, page goes redirected to </a:t>
            </a:r>
            <a:br>
              <a:rPr lang="en-US" dirty="0" smtClean="0"/>
            </a:br>
            <a:r>
              <a:rPr lang="en-US" dirty="0">
                <a:hlinkClick r:id="rId2"/>
              </a:rPr>
              <a:t>https://www.fabric.io/login?redirect_url=/</a:t>
            </a:r>
            <a:r>
              <a:rPr lang="en-US" dirty="0" smtClean="0">
                <a:hlinkClick r:id="rId2"/>
              </a:rPr>
              <a:t>dashborad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60" y="143542"/>
            <a:ext cx="2210319" cy="1658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59" y="3120542"/>
            <a:ext cx="5563376" cy="197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60" y="2113837"/>
            <a:ext cx="512280" cy="54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0x01</a:t>
            </a:r>
            <a:r>
              <a:rPr lang="en-US" dirty="0" smtClean="0">
                <a:latin typeface="Korolev Light" panose="02000506000000020004" pitchFamily="50" charset="0"/>
              </a:rPr>
              <a:t> Open Redirection</a:t>
            </a:r>
            <a:endParaRPr lang="en-US" dirty="0"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087" y="1802295"/>
            <a:ext cx="9450525" cy="4505740"/>
          </a:xfrm>
        </p:spPr>
        <p:txBody>
          <a:bodyPr/>
          <a:lstStyle/>
          <a:p>
            <a:r>
              <a:rPr lang="en-US" dirty="0" smtClean="0"/>
              <a:t>On changing </a:t>
            </a:r>
            <a:br>
              <a:rPr lang="en-US" dirty="0" smtClean="0"/>
            </a:b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https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://www.fabric.io/login?redirect_url=</a:t>
            </a:r>
            <a:r>
              <a:rPr lang="en-US" b="1" dirty="0">
                <a:solidFill>
                  <a:srgbClr val="00B050"/>
                </a:solidFill>
              </a:rPr>
              <a:t>/</a:t>
            </a:r>
            <a:r>
              <a:rPr lang="en-US" b="1" dirty="0" smtClean="0">
                <a:solidFill>
                  <a:srgbClr val="00B050"/>
                </a:solidFill>
              </a:rPr>
              <a:t>dashborad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</a:t>
            </a:r>
            <a:br>
              <a:rPr lang="en-US" dirty="0" smtClean="0"/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https://www.fabric.io/login?redirect_url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=/</a:t>
            </a:r>
            <a:r>
              <a:rPr lang="en-US" b="1" dirty="0" smtClean="0">
                <a:solidFill>
                  <a:srgbClr val="00B050"/>
                </a:solidFill>
              </a:rPr>
              <a:t>google.com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/>
              <a:t>Page is routed to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	https</a:t>
            </a:r>
            <a:r>
              <a:rPr lang="en-US" b="1" dirty="0">
                <a:solidFill>
                  <a:srgbClr val="00B050"/>
                </a:solidFill>
              </a:rPr>
              <a:t>://</a:t>
            </a:r>
            <a:r>
              <a:rPr lang="en-US" b="1" dirty="0" smtClean="0">
                <a:solidFill>
                  <a:srgbClr val="00B050"/>
                </a:solidFill>
              </a:rPr>
              <a:t>www.fabric.io/google.com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	and ultimately to 302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60" y="143542"/>
            <a:ext cx="2210319" cy="1658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982" y="4695894"/>
            <a:ext cx="5563376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7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0x01</a:t>
            </a:r>
            <a:r>
              <a:rPr lang="en-US" dirty="0" smtClean="0">
                <a:latin typeface="Korolev Light" panose="02000506000000020004" pitchFamily="50" charset="0"/>
              </a:rPr>
              <a:t> Open Redirection</a:t>
            </a:r>
            <a:endParaRPr lang="en-US" dirty="0"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087" y="1802295"/>
            <a:ext cx="9450525" cy="450574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>
                <a:latin typeface="Korolev Light" panose="02000506000000020004" pitchFamily="50" charset="0"/>
              </a:rPr>
              <a:t>What about “</a:t>
            </a:r>
            <a:r>
              <a:rPr lang="en-US" sz="2000" b="1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@</a:t>
            </a:r>
            <a:r>
              <a:rPr lang="en-US" sz="2000" dirty="0" smtClean="0">
                <a:latin typeface="Korolev Light" panose="02000506000000020004" pitchFamily="50" charset="0"/>
              </a:rPr>
              <a:t>“ ?</a:t>
            </a:r>
          </a:p>
          <a:p>
            <a:pPr lvl="1"/>
            <a:r>
              <a:rPr lang="en-US" sz="1800" dirty="0" smtClean="0">
                <a:latin typeface="Korolev Light" panose="02000506000000020004" pitchFamily="50" charset="0"/>
              </a:rPr>
              <a:t>All browser treat the value before </a:t>
            </a:r>
            <a:r>
              <a:rPr lang="en-US" sz="2400" b="1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@</a:t>
            </a:r>
            <a:r>
              <a:rPr lang="en-US" sz="2000" dirty="0" smtClean="0">
                <a:latin typeface="Korolev Light" panose="02000506000000020004" pitchFamily="50" charset="0"/>
              </a:rPr>
              <a:t> </a:t>
            </a:r>
            <a:r>
              <a:rPr lang="en-US" sz="1800" dirty="0" smtClean="0">
                <a:latin typeface="Korolev Light" panose="02000506000000020004" pitchFamily="50" charset="0"/>
              </a:rPr>
              <a:t>as username and the domain is specified after it.</a:t>
            </a:r>
          </a:p>
          <a:p>
            <a:r>
              <a:rPr lang="en-US" sz="2000" dirty="0" smtClean="0">
                <a:latin typeface="Korolev Light" panose="02000506000000020004" pitchFamily="50" charset="0"/>
              </a:rPr>
              <a:t>How can we use this for exploitation?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Korolev Light" panose="02000506000000020004" pitchFamily="50" charset="0"/>
              </a:rPr>
              <a:t>Lets check- &gt;</a:t>
            </a:r>
          </a:p>
          <a:p>
            <a:pPr marL="457200" lvl="1" indent="0">
              <a:buNone/>
            </a:pPr>
            <a:r>
              <a:rPr lang="en-US" sz="1800" b="1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avicoder@google.com</a:t>
            </a:r>
            <a:endParaRPr lang="en-US" sz="1800" b="1" dirty="0">
              <a:solidFill>
                <a:srgbClr val="00B050"/>
              </a:solidFill>
              <a:latin typeface="Korolev Light" panose="02000506000000020004" pitchFamily="50" charset="0"/>
            </a:endParaRPr>
          </a:p>
          <a:p>
            <a:r>
              <a:rPr lang="en-US" sz="2000" dirty="0" smtClean="0">
                <a:latin typeface="Korolev Light" panose="02000506000000020004" pitchFamily="50" charset="0"/>
              </a:rPr>
              <a:t>So when we send 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Korolev Light" panose="02000506000000020004" pitchFamily="50" charset="0"/>
              </a:rPr>
              <a:t>	https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Korolev Light" panose="02000506000000020004" pitchFamily="50" charset="0"/>
              </a:rPr>
              <a:t>://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Korolev Light" panose="02000506000000020004" pitchFamily="50" charset="0"/>
              </a:rPr>
              <a:t>www.fabric.io/login?redirect_url=@</a:t>
            </a:r>
            <a:r>
              <a:rPr lang="en-US" sz="2000" b="1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google.com</a:t>
            </a:r>
            <a:endParaRPr lang="en-US" sz="2000" b="1" dirty="0">
              <a:solidFill>
                <a:srgbClr val="00B050"/>
              </a:solidFill>
              <a:latin typeface="Korolev Light" panose="02000506000000020004" pitchFamily="50" charset="0"/>
            </a:endParaRPr>
          </a:p>
          <a:p>
            <a:r>
              <a:rPr lang="en-US" sz="2000" dirty="0" smtClean="0">
                <a:latin typeface="Korolev Light" panose="02000506000000020004" pitchFamily="50" charset="0"/>
              </a:rPr>
              <a:t>The response come to browser is: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Korolev Light" panose="02000506000000020004" pitchFamily="50" charset="0"/>
              </a:rPr>
              <a:t>https://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Korolev Light" panose="02000506000000020004" pitchFamily="50" charset="0"/>
              </a:rPr>
              <a:t>www.fabric.io@</a:t>
            </a:r>
            <a:r>
              <a:rPr lang="en-US" sz="2000" b="1" dirty="0">
                <a:solidFill>
                  <a:srgbClr val="00B050"/>
                </a:solidFill>
                <a:latin typeface="Korolev Light" panose="02000506000000020004" pitchFamily="50" charset="0"/>
              </a:rPr>
              <a:t>a</a:t>
            </a:r>
            <a:r>
              <a:rPr lang="en-US" sz="2000" b="1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vicoder.me</a:t>
            </a:r>
          </a:p>
          <a:p>
            <a:pPr marL="457200" lvl="1" indent="0">
              <a:buNone/>
            </a:pPr>
            <a:r>
              <a:rPr lang="en-US" sz="2000" b="1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Which ultimately redirect to </a:t>
            </a:r>
          </a:p>
          <a:p>
            <a:pPr marL="457200" lvl="1" indent="0">
              <a:buNone/>
            </a:pPr>
            <a:r>
              <a:rPr lang="en-US" sz="2000" b="1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https://avicoder.me  </a:t>
            </a:r>
            <a:r>
              <a:rPr lang="en-US" sz="2000" b="1" dirty="0" smtClean="0">
                <a:solidFill>
                  <a:srgbClr val="00B050"/>
                </a:solidFill>
                <a:latin typeface="Korolev Light" panose="02000506000000020004" pitchFamily="50" charset="0"/>
                <a:sym typeface="Wingdings" panose="05000000000000000000" pitchFamily="2" charset="2"/>
              </a:rPr>
              <a:t></a:t>
            </a:r>
            <a:endParaRPr lang="en-US" sz="2000" b="1" dirty="0">
              <a:solidFill>
                <a:srgbClr val="00B050"/>
              </a:solidFill>
              <a:latin typeface="Korolev Light" panose="02000506000000020004" pitchFamily="50" charset="0"/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60" y="143542"/>
            <a:ext cx="2210319" cy="1658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120" y="4982273"/>
            <a:ext cx="1040561" cy="1686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90493" y="545606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$280</a:t>
            </a:r>
            <a:endParaRPr lang="en-US" b="1" dirty="0">
              <a:solidFill>
                <a:srgbClr val="FFFF00"/>
              </a:solidFill>
              <a:latin typeface="Korolev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0x02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Android Webview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087" y="1802295"/>
            <a:ext cx="8123583" cy="4505740"/>
          </a:xfrm>
        </p:spPr>
        <p:txBody>
          <a:bodyPr>
            <a:normAutofit/>
          </a:bodyPr>
          <a:lstStyle/>
          <a:p>
            <a:r>
              <a:rPr lang="en-US" dirty="0" smtClean="0"/>
              <a:t>CVE-2013-4710</a:t>
            </a:r>
          </a:p>
          <a:p>
            <a:endParaRPr lang="en-US" dirty="0" smtClean="0"/>
          </a:p>
          <a:p>
            <a:r>
              <a:rPr lang="en-US" dirty="0" smtClean="0"/>
              <a:t>Android Webview Activity </a:t>
            </a:r>
            <a:r>
              <a:rPr lang="en-US" dirty="0"/>
              <a:t>uses WebKit rendering engine to display web </a:t>
            </a:r>
            <a:r>
              <a:rPr lang="en-US" dirty="0" smtClean="0"/>
              <a:t>pages.</a:t>
            </a:r>
            <a:endParaRPr lang="en-US" dirty="0"/>
          </a:p>
          <a:p>
            <a:r>
              <a:rPr lang="en-US" dirty="0" smtClean="0"/>
              <a:t>A Bug was found by Rafey Baloch in Android Operating system.</a:t>
            </a:r>
          </a:p>
          <a:p>
            <a:r>
              <a:rPr lang="en-US" dirty="0" smtClean="0"/>
              <a:t>Allows hacker to execute arbitrary code execution inside the application sandbox if JavaScript is enabled for Webview activity.</a:t>
            </a:r>
          </a:p>
          <a:p>
            <a:r>
              <a:rPr lang="en-US" dirty="0"/>
              <a:t> Fixed in Kitkat but devices running jellybean or less are still vulnerable to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Both Twitter and Vine Android application were using </a:t>
            </a:r>
            <a:r>
              <a:rPr lang="en-US" dirty="0"/>
              <a:t>W</a:t>
            </a:r>
            <a:r>
              <a:rPr lang="en-US" dirty="0" smtClean="0"/>
              <a:t>ebview with JavaScript or File </a:t>
            </a:r>
            <a:r>
              <a:rPr lang="en-US" dirty="0"/>
              <a:t>A</a:t>
            </a:r>
            <a:r>
              <a:rPr lang="en-US" dirty="0" smtClean="0"/>
              <a:t>ccess enabled.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56" y="273751"/>
            <a:ext cx="1168050" cy="1168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349" y="186818"/>
            <a:ext cx="1341916" cy="1341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66" y="4766507"/>
            <a:ext cx="2279299" cy="15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0x02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Android Webview</a:t>
            </a:r>
            <a:endParaRPr lang="en-US" dirty="0">
              <a:solidFill>
                <a:schemeClr val="tx1"/>
              </a:solidFill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4087" y="1802295"/>
            <a:ext cx="9450525" cy="450574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Korolev Bold" panose="02000000000000000000" pitchFamily="50" charset="0"/>
              </a:rPr>
              <a:t>Twitter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Korolev Bold" panose="02000000000000000000" pitchFamily="50" charset="0"/>
              </a:rPr>
              <a:t>Vine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120" y="4982273"/>
            <a:ext cx="1040561" cy="1686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90493" y="5456069"/>
            <a:ext cx="688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$140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+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Korolev Bold" panose="02000000000000000000" pitchFamily="50" charset="0"/>
              </a:rPr>
              <a:t>$140</a:t>
            </a:r>
            <a:endParaRPr lang="en-US" b="1" dirty="0">
              <a:solidFill>
                <a:srgbClr val="FFFF00"/>
              </a:solidFill>
              <a:latin typeface="Korolev Bold" panose="020000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56" y="273751"/>
            <a:ext cx="1168050" cy="1168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349" y="186818"/>
            <a:ext cx="1341916" cy="1341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83" y="2288518"/>
            <a:ext cx="6258798" cy="1857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92" y="4703489"/>
            <a:ext cx="6570514" cy="16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0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0x03 </a:t>
            </a:r>
            <a:r>
              <a:rPr lang="en-US" dirty="0" smtClean="0">
                <a:solidFill>
                  <a:schemeClr val="tx1"/>
                </a:solidFill>
                <a:latin typeface="Korolev Light" panose="02000506000000020004" pitchFamily="50" charset="0"/>
              </a:rPr>
              <a:t>Hidden Admin Access</a:t>
            </a:r>
            <a:r>
              <a:rPr lang="en-US" dirty="0">
                <a:solidFill>
                  <a:srgbClr val="00B050"/>
                </a:solidFill>
                <a:latin typeface="Korolev Light" panose="02000506000000020004" pitchFamily="50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Korolev Light" panose="02000506000000020004" pitchFamily="50" charset="0"/>
              </a:rPr>
              <a:t>- IDOR</a:t>
            </a:r>
            <a:endParaRPr lang="en-US" dirty="0">
              <a:latin typeface="Korolev Light" panose="0200050600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505" y="2173356"/>
            <a:ext cx="8954095" cy="4505740"/>
          </a:xfrm>
        </p:spPr>
        <p:txBody>
          <a:bodyPr>
            <a:normAutofit/>
          </a:bodyPr>
          <a:lstStyle/>
          <a:p>
            <a:r>
              <a:rPr lang="en-US" dirty="0" smtClean="0"/>
              <a:t>Twitter ads allows user to manage their campaign and promoted tweets.</a:t>
            </a:r>
          </a:p>
          <a:p>
            <a:r>
              <a:rPr lang="en-US" dirty="0" smtClean="0"/>
              <a:t>When a request to fetch user campaign is generated from client: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ads.twitter.com/accounts_typeahead.json?query=avicoder</a:t>
            </a:r>
          </a:p>
          <a:p>
            <a:pPr lvl="1"/>
            <a:endParaRPr lang="en-US" dirty="0"/>
          </a:p>
          <a:p>
            <a:r>
              <a:rPr lang="en-US" dirty="0" smtClean="0"/>
              <a:t>By looking at the source code and JSON response reveals a hidden endpoint which doesn’t require any kind of authorization to access information.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ads.twitter.com/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admin</a:t>
            </a:r>
            <a:r>
              <a:rPr lang="en-US" dirty="0" smtClean="0"/>
              <a:t>/accounts_typeahead.json?query=</a:t>
            </a:r>
            <a:r>
              <a:rPr lang="en-US" b="1" dirty="0" smtClean="0">
                <a:solidFill>
                  <a:srgbClr val="00B050"/>
                </a:solidFill>
              </a:rPr>
              <a:t>microsoft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/>
              <a:t>Information like who maintains the </a:t>
            </a:r>
            <a:r>
              <a:rPr lang="en-US" dirty="0" smtClean="0"/>
              <a:t>campaign </a:t>
            </a:r>
            <a:r>
              <a:rPr lang="en-US" dirty="0"/>
              <a:t>and its ID along with admin access enabled for which user are disclosed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349" y="186818"/>
            <a:ext cx="1341916" cy="13419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94744" y="67311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882</TotalTime>
  <Words>907</Words>
  <Application>Microsoft Office PowerPoint</Application>
  <PresentationFormat>Widescreen</PresentationFormat>
  <Paragraphs>231</Paragraphs>
  <Slides>25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Korolev Bold</vt:lpstr>
      <vt:lpstr>Korolev Light</vt:lpstr>
      <vt:lpstr>Mangal</vt:lpstr>
      <vt:lpstr>Wingdings</vt:lpstr>
      <vt:lpstr>Wingdings 3</vt:lpstr>
      <vt:lpstr>Wisp</vt:lpstr>
      <vt:lpstr>Twitter Bug Hunt</vt:lpstr>
      <vt:lpstr>FTW  I am -</vt:lpstr>
      <vt:lpstr>Agenda</vt:lpstr>
      <vt:lpstr>0x01 Open Redirection</vt:lpstr>
      <vt:lpstr>0x01 Open Redirection</vt:lpstr>
      <vt:lpstr>0x01 Open Redirection</vt:lpstr>
      <vt:lpstr>0x02 Android Webview</vt:lpstr>
      <vt:lpstr>0x02 Android Webview</vt:lpstr>
      <vt:lpstr>0x03 Hidden Admin Access - IDOR</vt:lpstr>
      <vt:lpstr>0x03 Hidden Admin Access - IDOR</vt:lpstr>
      <vt:lpstr>0x04  IDOR – Fabric.io </vt:lpstr>
      <vt:lpstr>0x04  IDOR – Fabric.io </vt:lpstr>
      <vt:lpstr>0x05 Insecure Data Storage </vt:lpstr>
      <vt:lpstr>0x05 Insecure Data Storage </vt:lpstr>
      <vt:lpstr>0x06 Reflected file Download</vt:lpstr>
      <vt:lpstr>0x06 Reflected file Download</vt:lpstr>
      <vt:lpstr>0x07 Reflected file Download</vt:lpstr>
      <vt:lpstr>0x08 Insecure transmission of data </vt:lpstr>
      <vt:lpstr>0x09 Complete Source code dump</vt:lpstr>
      <vt:lpstr>0x09 Complete Source code dump</vt:lpstr>
      <vt:lpstr>0x09 Complete Source code dump</vt:lpstr>
      <vt:lpstr>0x09 Complete Source code dump</vt:lpstr>
      <vt:lpstr>0x09 Complete Source code dump</vt:lpstr>
      <vt:lpstr>0x09 Complete Source code dump</vt:lpstr>
      <vt:lpstr>0x0A … next time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Bug Hunt</dc:title>
  <dc:creator>Avinash</dc:creator>
  <cp:lastModifiedBy>Avinash</cp:lastModifiedBy>
  <cp:revision>81</cp:revision>
  <dcterms:created xsi:type="dcterms:W3CDTF">2016-07-15T13:59:29Z</dcterms:created>
  <dcterms:modified xsi:type="dcterms:W3CDTF">2016-07-16T06:28:15Z</dcterms:modified>
</cp:coreProperties>
</file>